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ice" panose="020B0604020202020204" charset="0"/>
      <p:regular r:id="rId13"/>
    </p:embeddedFont>
    <p:embeddedFont>
      <p:font typeface="Heebo Light" pitchFamily="2" charset="-79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37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hyperlink" Target="https://github.com/Ayesha24ban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hyperlink" Target="https://www.linkedin.com/in/ayesha-banu-cs/" TargetMode="Externa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07619"/>
            <a:ext cx="71366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600" dirty="0">
                <a:solidFill>
                  <a:srgbClr val="F2F0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Advertising Sales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6600" dirty="0">
                <a:solidFill>
                  <a:srgbClr val="F2F0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Prediction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793790" y="3804404"/>
            <a:ext cx="48913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 Data Science Project by Ayesha Banu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4988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Leveraging machine learning to optimize marketing spend and predict sales outcomes across TV, Radio, and Newspaper channels.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908" y="472083"/>
            <a:ext cx="4292322" cy="536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2F0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Project Success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0908" y="1437799"/>
            <a:ext cx="3856077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F0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Transforming Marketing Strategy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00908" y="1931313"/>
            <a:ext cx="6504861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project demonstrates how machine learning transforms advertising from intuition-based decisions to </a:t>
            </a:r>
            <a:r>
              <a:rPr lang="en-US" sz="1350" b="1" dirty="0">
                <a:solidFill>
                  <a:srgbClr val="481C9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scientifically optimized processes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0908" y="2635091"/>
            <a:ext cx="6504861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deployed solution provides business teams with a reliable decision support system for budget optimization and revenue maximization.</a:t>
            </a:r>
            <a:endParaRPr lang="en-US" sz="1350" dirty="0"/>
          </a:p>
        </p:txBody>
      </p:sp>
      <p:sp>
        <p:nvSpPr>
          <p:cNvPr id="6" name="Shape 4"/>
          <p:cNvSpPr/>
          <p:nvPr/>
        </p:nvSpPr>
        <p:spPr>
          <a:xfrm>
            <a:off x="600908" y="3377565"/>
            <a:ext cx="6504861" cy="1278850"/>
          </a:xfrm>
          <a:prstGeom prst="roundRect">
            <a:avLst>
              <a:gd name="adj" fmla="val 5639"/>
            </a:avLst>
          </a:prstGeom>
          <a:solidFill>
            <a:srgbClr val="1E0C41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97" y="3632359"/>
            <a:ext cx="214551" cy="17168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58835" y="3592116"/>
            <a:ext cx="5775246" cy="824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Completed:</a:t>
            </a:r>
            <a:r>
              <a:rPr lang="en-US" sz="13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October 2025</a:t>
            </a:r>
            <a:r>
              <a:rPr lang="en-US" sz="1350" b="1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Organization:</a:t>
            </a:r>
            <a:r>
              <a:rPr lang="en-US" sz="13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Oasis Infobyte Data Science Internship</a:t>
            </a:r>
            <a:r>
              <a:rPr lang="en-US" sz="1350" b="1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Developer:</a:t>
            </a:r>
            <a:r>
              <a:rPr lang="en-US" sz="13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Ayesha Banu</a:t>
            </a:r>
            <a:endParaRPr lang="en-US" sz="13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696" y="379928"/>
            <a:ext cx="6504861" cy="6504861"/>
          </a:xfrm>
          <a:prstGeom prst="rect">
            <a:avLst/>
          </a:prstGeom>
        </p:spPr>
      </p:pic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872" y="5826204"/>
            <a:ext cx="1744994" cy="472083"/>
          </a:xfrm>
          <a:prstGeom prst="rect">
            <a:avLst/>
          </a:prstGeom>
        </p:spPr>
      </p:pic>
      <p:pic>
        <p:nvPicPr>
          <p:cNvPr id="11" name="Image 3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9510" y="5826204"/>
            <a:ext cx="1530072" cy="47208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81E805D-BB96-F870-2A96-F604C0A972C0}"/>
              </a:ext>
            </a:extLst>
          </p:cNvPr>
          <p:cNvSpPr/>
          <p:nvPr/>
        </p:nvSpPr>
        <p:spPr>
          <a:xfrm>
            <a:off x="12876904" y="7799294"/>
            <a:ext cx="1624404" cy="32273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609" y="566976"/>
            <a:ext cx="537119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Challenge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440745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Marketing Investment Dilemma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Companies invest millions in advertising without understanding ROI from each channel. Traditional methods lead to inefficient budget allocation and missed opportunities.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49460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Which channel drives the most sales?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89667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How do channels interact together?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29875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Can we predict future sales accurately?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660" y="407775"/>
            <a:ext cx="6342102" cy="49925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0288B-6859-D804-D899-BDF140C85939}"/>
              </a:ext>
            </a:extLst>
          </p:cNvPr>
          <p:cNvSpPr/>
          <p:nvPr/>
        </p:nvSpPr>
        <p:spPr>
          <a:xfrm>
            <a:off x="12876904" y="7799294"/>
            <a:ext cx="1624404" cy="32273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4" y="2224683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" y="2373511"/>
            <a:ext cx="306110" cy="3826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Analyze Impact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Evaluate TV, Radio, and Newspaper spending effects on sales performance.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548" y="1990249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982" y="2224683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148" y="2373511"/>
            <a:ext cx="306110" cy="3826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62982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Engineer Features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 interaction terms like TV × Radio to capture synergistic effects.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224" y="5043845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5390" y="5192673"/>
            <a:ext cx="306110" cy="38266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Build Models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1028224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Compare Linear Regression, Random Forest, and Gradient Boosting algorithms.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428548" y="4809411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2982" y="5043845"/>
            <a:ext cx="680442" cy="680442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0148" y="5192673"/>
            <a:ext cx="306110" cy="382667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Deploy Solution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7662982" y="644151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 Streamlit app for real-time sales predictions and business insights.</a:t>
            </a:r>
            <a:endParaRPr lang="en-US" sz="175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1B130D9-4F06-CE40-F98F-039B9A818C7C}"/>
              </a:ext>
            </a:extLst>
          </p:cNvPr>
          <p:cNvSpPr/>
          <p:nvPr/>
        </p:nvSpPr>
        <p:spPr>
          <a:xfrm>
            <a:off x="12876904" y="7799294"/>
            <a:ext cx="1624404" cy="32273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119" y="447199"/>
            <a:ext cx="4065389" cy="508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Dataset Overview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69119" y="1361718"/>
            <a:ext cx="2991922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2F0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200 Advertising Campaigns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569119" y="1829157"/>
            <a:ext cx="7936587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Each record captures marketing spend across three channels and resulting product sales.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569119" y="2272189"/>
            <a:ext cx="7936587" cy="2367320"/>
          </a:xfrm>
          <a:prstGeom prst="roundRect">
            <a:avLst>
              <a:gd name="adj" fmla="val 288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6739" y="2279809"/>
            <a:ext cx="7921347" cy="4704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39378" y="2384941"/>
            <a:ext cx="283964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Feature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3911679" y="2384941"/>
            <a:ext cx="4423886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Description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76739" y="2750225"/>
            <a:ext cx="7921347" cy="4704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39378" y="2855357"/>
            <a:ext cx="283964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TV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3911679" y="2855357"/>
            <a:ext cx="4423886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Television advertising spend (thousands)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576739" y="3220641"/>
            <a:ext cx="7921347" cy="4704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39378" y="3325773"/>
            <a:ext cx="283964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Radio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3911679" y="3325773"/>
            <a:ext cx="4423886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Radio advertising spend (thousands)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576739" y="3691057"/>
            <a:ext cx="7921347" cy="4704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39378" y="3796189"/>
            <a:ext cx="283964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Newspaper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3911679" y="3796189"/>
            <a:ext cx="4423886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Newspaper advertising spend (thousands)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576739" y="4161472"/>
            <a:ext cx="7921347" cy="4704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39378" y="4266605"/>
            <a:ext cx="283964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Sales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3911679" y="4266605"/>
            <a:ext cx="4423886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Product sales generated (target variable)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561618" y="4872977"/>
            <a:ext cx="2032635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2F0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Engineered Features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61618" y="5295649"/>
            <a:ext cx="5158740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Total_Ads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— Combined advertising budget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593408" y="5720254"/>
            <a:ext cx="5158740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TV_Radio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— Interaction between TV and Radio</a:t>
            </a:r>
            <a:endParaRPr lang="en-US" sz="1250" dirty="0"/>
          </a:p>
        </p:txBody>
      </p:sp>
      <p:sp>
        <p:nvSpPr>
          <p:cNvPr id="24" name="Text 22"/>
          <p:cNvSpPr/>
          <p:nvPr/>
        </p:nvSpPr>
        <p:spPr>
          <a:xfrm>
            <a:off x="561618" y="6127700"/>
            <a:ext cx="5158740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TV_Newspaper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— TV and Newspaper synergy</a:t>
            </a:r>
            <a:endParaRPr lang="en-US" sz="1250" dirty="0"/>
          </a:p>
        </p:txBody>
      </p:sp>
      <p:sp>
        <p:nvSpPr>
          <p:cNvPr id="25" name="Text 23"/>
          <p:cNvSpPr/>
          <p:nvPr/>
        </p:nvSpPr>
        <p:spPr>
          <a:xfrm>
            <a:off x="476046" y="6506470"/>
            <a:ext cx="5158740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Radio_Newspaper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— Radio and Newspaper effect</a:t>
            </a:r>
            <a:endParaRPr lang="en-US" sz="1250" dirty="0"/>
          </a:p>
        </p:txBody>
      </p:sp>
      <p:pic>
        <p:nvPicPr>
          <p:cNvPr id="2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044" y="1111687"/>
            <a:ext cx="5158740" cy="515874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6E718F6-52AA-4369-9843-CEEF7FDFA3EE}"/>
              </a:ext>
            </a:extLst>
          </p:cNvPr>
          <p:cNvSpPr/>
          <p:nvPr/>
        </p:nvSpPr>
        <p:spPr>
          <a:xfrm>
            <a:off x="12876904" y="7799294"/>
            <a:ext cx="1624404" cy="32273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2F0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End-to-End Workflow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Collection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Sourced Advertising.csv with 200 campaign records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Preprocessing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Removed duplicates, handled missing values, scaled features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EDA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Analyzed correlations, distributions, and outliers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Modeling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Trained and compared three regression algorithms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Deployment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Built interactive Streamlit prediction app</a:t>
            </a:r>
            <a:endParaRPr lang="en-US" sz="15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D9D773-5787-42A2-A2D0-6C8AEBB8CEF5}"/>
              </a:ext>
            </a:extLst>
          </p:cNvPr>
          <p:cNvSpPr/>
          <p:nvPr/>
        </p:nvSpPr>
        <p:spPr>
          <a:xfrm>
            <a:off x="12876904" y="7799294"/>
            <a:ext cx="1624404" cy="32273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6724" y="358854"/>
            <a:ext cx="4695349" cy="407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2F0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Model Performance Comparison</a:t>
            </a:r>
            <a:endParaRPr lang="en-US" sz="2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14" y="1027628"/>
            <a:ext cx="13716953" cy="60078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6724" y="8921115"/>
            <a:ext cx="4463534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DCD7E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0.989</a:t>
            </a:r>
            <a:endParaRPr lang="en-US" sz="3350" dirty="0"/>
          </a:p>
        </p:txBody>
      </p:sp>
      <p:sp>
        <p:nvSpPr>
          <p:cNvPr id="5" name="Text 2"/>
          <p:cNvSpPr/>
          <p:nvPr/>
        </p:nvSpPr>
        <p:spPr>
          <a:xfrm>
            <a:off x="1872853" y="9514880"/>
            <a:ext cx="1631275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R² Score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456724" y="9796939"/>
            <a:ext cx="4463534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Gradient Boosting achieved highest accuracy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5083373" y="8921115"/>
            <a:ext cx="4463534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DCD7E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0.599</a:t>
            </a:r>
            <a:endParaRPr lang="en-US" sz="3350" dirty="0"/>
          </a:p>
        </p:txBody>
      </p:sp>
      <p:sp>
        <p:nvSpPr>
          <p:cNvPr id="8" name="Text 5"/>
          <p:cNvSpPr/>
          <p:nvPr/>
        </p:nvSpPr>
        <p:spPr>
          <a:xfrm>
            <a:off x="6499503" y="9514880"/>
            <a:ext cx="1631275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RMSE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5083373" y="9796939"/>
            <a:ext cx="4463534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Lowest prediction error among all models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9710023" y="8921115"/>
            <a:ext cx="4463653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DCD7E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3350" dirty="0"/>
          </a:p>
        </p:txBody>
      </p:sp>
      <p:sp>
        <p:nvSpPr>
          <p:cNvPr id="11" name="Text 8"/>
          <p:cNvSpPr/>
          <p:nvPr/>
        </p:nvSpPr>
        <p:spPr>
          <a:xfrm>
            <a:off x="11126152" y="9514880"/>
            <a:ext cx="1631275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Models Tested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9710023" y="9796939"/>
            <a:ext cx="4463653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Comprehensive algorithm comparison</a:t>
            </a:r>
            <a:endParaRPr lang="en-US" sz="10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79EB9E2-4612-2BEE-67BA-E643BD5AD136}"/>
              </a:ext>
            </a:extLst>
          </p:cNvPr>
          <p:cNvSpPr/>
          <p:nvPr/>
        </p:nvSpPr>
        <p:spPr>
          <a:xfrm>
            <a:off x="12876904" y="7799294"/>
            <a:ext cx="1624404" cy="32273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527" y="466368"/>
            <a:ext cx="4561284" cy="52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2F0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Insights Discovered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3527" y="1420178"/>
            <a:ext cx="2119789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0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TV Dominates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27" y="1875831"/>
            <a:ext cx="4159091" cy="34384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8525" y="5651346"/>
            <a:ext cx="4159091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TV advertising showed the </a:t>
            </a:r>
            <a:r>
              <a:rPr lang="en-US" sz="1300" dirty="0">
                <a:solidFill>
                  <a:srgbClr val="DCD7E5"/>
                </a:solidFill>
                <a:highlight>
                  <a:srgbClr val="481C9E"/>
                </a:highlight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strongest correlation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with sales, making it the most effective revenue driver.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173861" y="1420178"/>
            <a:ext cx="2119789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0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Synergy Matters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861" y="1875830"/>
            <a:ext cx="4159091" cy="34384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54811" y="5651345"/>
            <a:ext cx="4159091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Combined spending across channels (TV × Radio) boosted sales more than isolated investments.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9754195" y="1420178"/>
            <a:ext cx="2119789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0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Newspaper Lags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195" y="1875830"/>
            <a:ext cx="4297680" cy="343844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39194" y="5651346"/>
            <a:ext cx="4297680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Newspaper advertising contributed least to sales but added value through channel interactions.</a:t>
            </a:r>
            <a:endParaRPr lang="en-US" sz="1300" dirty="0"/>
          </a:p>
        </p:txBody>
      </p:sp>
      <p:sp>
        <p:nvSpPr>
          <p:cNvPr id="12" name="Shape 7"/>
          <p:cNvSpPr/>
          <p:nvPr/>
        </p:nvSpPr>
        <p:spPr>
          <a:xfrm>
            <a:off x="616387" y="6355251"/>
            <a:ext cx="13443347" cy="28813"/>
          </a:xfrm>
          <a:prstGeom prst="rect">
            <a:avLst/>
          </a:prstGeom>
          <a:solidFill>
            <a:srgbClr val="DCD7E5">
              <a:alpha val="50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870705" y="6621284"/>
            <a:ext cx="13189029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"Multi-channel advertising strategies outperform single-channel approaches by capturing synergistic effects between platforms."</a:t>
            </a:r>
            <a:endParaRPr lang="en-US" sz="1300" dirty="0"/>
          </a:p>
        </p:txBody>
      </p:sp>
      <p:sp>
        <p:nvSpPr>
          <p:cNvPr id="14" name="Shape 9"/>
          <p:cNvSpPr/>
          <p:nvPr/>
        </p:nvSpPr>
        <p:spPr>
          <a:xfrm flipH="1">
            <a:off x="662105" y="6530862"/>
            <a:ext cx="45719" cy="652701"/>
          </a:xfrm>
          <a:prstGeom prst="rect">
            <a:avLst/>
          </a:prstGeom>
          <a:solidFill>
            <a:srgbClr val="481C9E"/>
          </a:solidFill>
          <a:ln/>
        </p:spPr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6EBF14-0470-5303-7C79-89075B67A8FB}"/>
              </a:ext>
            </a:extLst>
          </p:cNvPr>
          <p:cNvSpPr/>
          <p:nvPr/>
        </p:nvSpPr>
        <p:spPr>
          <a:xfrm>
            <a:off x="12876904" y="7799294"/>
            <a:ext cx="1624404" cy="32273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013" y="750094"/>
            <a:ext cx="4814888" cy="601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F0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Streamlit Deployment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4013" y="1640800"/>
            <a:ext cx="192524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13" y="1945243"/>
            <a:ext cx="5967174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4013" y="2087166"/>
            <a:ext cx="2407444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User Input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74013" y="2503527"/>
            <a:ext cx="59671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Enter advertising spend for TV, Radio, and Newspaper channels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74013" y="3148608"/>
            <a:ext cx="192524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13" y="3433763"/>
            <a:ext cx="5967174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4013" y="3594973"/>
            <a:ext cx="2407444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74013" y="4011335"/>
            <a:ext cx="59671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App automatically calculates interaction terms and total spend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674013" y="4656415"/>
            <a:ext cx="192524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13" y="4922401"/>
            <a:ext cx="5967174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74013" y="5102781"/>
            <a:ext cx="2407444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Prediction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674013" y="5519142"/>
            <a:ext cx="59671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Gradient Boosting model generates real-time sales forecast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674013" y="6164223"/>
            <a:ext cx="192524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04</a:t>
            </a:r>
            <a:endParaRPr lang="en-US" sz="15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13" y="6410920"/>
            <a:ext cx="5967174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74013" y="6610588"/>
            <a:ext cx="2407444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Results Display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674013" y="7026950"/>
            <a:ext cx="59671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Shows predicted sales value and entered data for transparency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8903"/>
            <a:ext cx="83493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Business Impact &amp; Future Vision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1310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1941790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31136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88" y="2065496"/>
            <a:ext cx="340162" cy="425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2849047"/>
            <a:ext cx="30581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Marketing Optimization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333946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Identify most effective channels and allocate resources strategically for maximum ROI.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911310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47442" y="1941790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31136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60" y="2065496"/>
            <a:ext cx="340162" cy="4252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4256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Cost Reduction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74256" y="333946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Eliminate wasteful spending on low-impact channels, saving thousands in marketing budgets.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911310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670613" y="1941790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31136C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8232" y="2065496"/>
            <a:ext cx="340162" cy="4252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7427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Revenue Growth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97427" y="333946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Predict and maximize future sales outcomes through data-driven campaign planning.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50256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Future Enhancements</a:t>
            </a:r>
            <a:endParaRPr lang="en-US" sz="2650" dirty="0"/>
          </a:p>
        </p:txBody>
      </p:sp>
      <p:sp>
        <p:nvSpPr>
          <p:cNvPr id="19" name="Text 14"/>
          <p:cNvSpPr/>
          <p:nvPr/>
        </p:nvSpPr>
        <p:spPr>
          <a:xfrm>
            <a:off x="793790" y="57910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 digital channels: Social Media, Search Engine Marketing, Email Campaigns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93790" y="62332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Deploy cloud-based REST API for enterprise system integration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793790" y="66754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Add ROI analysis module and budget optimization algorithms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793790" y="71176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 time-series forecasting for long-term sales trends</a:t>
            </a:r>
            <a:endParaRPr lang="en-US" sz="175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B938B16-9954-215A-51D0-2F95AA4BF665}"/>
              </a:ext>
            </a:extLst>
          </p:cNvPr>
          <p:cNvSpPr/>
          <p:nvPr/>
        </p:nvSpPr>
        <p:spPr>
          <a:xfrm>
            <a:off x="12876904" y="7799294"/>
            <a:ext cx="1624404" cy="32273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552</Words>
  <Application>Microsoft Office PowerPoint</Application>
  <PresentationFormat>Custom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Alice Light</vt:lpstr>
      <vt:lpstr>Heebo Light</vt:lpstr>
      <vt:lpstr>Arial</vt:lpstr>
      <vt:lpstr>Alice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Ayesha Banu</dc:creator>
  <cp:lastModifiedBy>Ayesha Banu</cp:lastModifiedBy>
  <cp:revision>3</cp:revision>
  <dcterms:created xsi:type="dcterms:W3CDTF">2025-10-12T07:16:06Z</dcterms:created>
  <dcterms:modified xsi:type="dcterms:W3CDTF">2025-10-12T07:38:05Z</dcterms:modified>
</cp:coreProperties>
</file>